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57" r:id="rId3"/>
    <p:sldId id="458" r:id="rId4"/>
    <p:sldId id="459" r:id="rId5"/>
    <p:sldId id="460" r:id="rId6"/>
    <p:sldId id="461" r:id="rId7"/>
    <p:sldId id="4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dirty="0"/>
              <a:t>Click to edit Master title style</a:t>
            </a:r>
            <a:endParaRPr lang="en-AU"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AU"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2007495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90484" y="430632"/>
            <a:ext cx="3658496" cy="722500"/>
          </a:xfrm>
          <a:prstGeom prst="rect">
            <a:avLst/>
          </a:prstGeom>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90266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45613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90484" y="430632"/>
            <a:ext cx="3658496" cy="722500"/>
          </a:xfrm>
          <a:prstGeom prst="rect">
            <a:avLst/>
          </a:prstGeo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210479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1874506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90484" y="430632"/>
            <a:ext cx="3658496" cy="722500"/>
          </a:xfrm>
          <a:prstGeom prst="rect">
            <a:avLst/>
          </a:prstGeom>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43739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1436671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90484" y="430632"/>
            <a:ext cx="3658496" cy="722500"/>
          </a:xfrm>
          <a:prstGeom prst="rect">
            <a:avLst/>
          </a:prstGeom>
        </p:spPr>
        <p:txBody>
          <a:bodyPr/>
          <a:lstStyle/>
          <a:p>
            <a:r>
              <a:rPr lang="en-US"/>
              <a:t>Click to edit Master title style</a:t>
            </a:r>
            <a:endParaRPr lang="en-AU"/>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4136876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772038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270954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40B9EE54-C705-4CDD-8AEE-B78DA27DA1ED}" type="datetimeFigureOut">
              <a:rPr lang="en-AU" smtClean="0"/>
              <a:t>10/04/2023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5226D124-E869-46E4-9700-4229B93FFB52}" type="slidenum">
              <a:rPr lang="en-AU" smtClean="0"/>
              <a:t>‹#›</a:t>
            </a:fld>
            <a:endParaRPr lang="en-AU"/>
          </a:p>
        </p:txBody>
      </p:sp>
    </p:spTree>
    <p:extLst>
      <p:ext uri="{BB962C8B-B14F-4D97-AF65-F5344CB8AC3E}">
        <p14:creationId xmlns:p14="http://schemas.microsoft.com/office/powerpoint/2010/main" val="3410832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pic>
        <p:nvPicPr>
          <p:cNvPr id="9" name="Picture 8"/>
          <p:cNvPicPr>
            <a:picLocks noChangeAspect="1"/>
          </p:cNvPicPr>
          <p:nvPr userDrawn="1"/>
        </p:nvPicPr>
        <p:blipFill>
          <a:blip r:embed="rId13"/>
          <a:stretch>
            <a:fillRect/>
          </a:stretch>
        </p:blipFill>
        <p:spPr>
          <a:xfrm>
            <a:off x="246530" y="97024"/>
            <a:ext cx="1947666" cy="1411232"/>
          </a:xfrm>
          <a:prstGeom prst="rect">
            <a:avLst/>
          </a:prstGeom>
        </p:spPr>
      </p:pic>
      <p:pic>
        <p:nvPicPr>
          <p:cNvPr id="10" name="Picture 20" descr="Team Gold Coast copy"/>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9540148" y="5965844"/>
            <a:ext cx="2313947" cy="746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2642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2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22123"/>
          </a:xfrm>
        </p:spPr>
        <p:txBody>
          <a:bodyPr/>
          <a:lstStyle/>
          <a:p>
            <a:r>
              <a:rPr lang="en-AU" dirty="0"/>
              <a:t>Gold Coast Pistol Club</a:t>
            </a:r>
          </a:p>
        </p:txBody>
      </p:sp>
      <p:sp>
        <p:nvSpPr>
          <p:cNvPr id="3" name="Subtitle 2"/>
          <p:cNvSpPr>
            <a:spLocks noGrp="1"/>
          </p:cNvSpPr>
          <p:nvPr>
            <p:ph type="subTitle" idx="1"/>
          </p:nvPr>
        </p:nvSpPr>
        <p:spPr>
          <a:xfrm>
            <a:off x="1524000" y="2232615"/>
            <a:ext cx="9144000" cy="512762"/>
          </a:xfrm>
        </p:spPr>
        <p:txBody>
          <a:bodyPr>
            <a:noAutofit/>
          </a:bodyPr>
          <a:lstStyle/>
          <a:p>
            <a:r>
              <a:rPr lang="en-AU" sz="1800" b="1" dirty="0"/>
              <a:t>Hazards of Lead and Shooting</a:t>
            </a:r>
          </a:p>
          <a:p>
            <a:r>
              <a:rPr lang="en-AU" sz="1800" b="1" dirty="0"/>
              <a:t>And ways to Eliminate and remain safe</a:t>
            </a:r>
          </a:p>
        </p:txBody>
      </p:sp>
      <p:pic>
        <p:nvPicPr>
          <p:cNvPr id="4" name="Picture 3"/>
          <p:cNvPicPr>
            <a:picLocks noChangeAspect="1"/>
          </p:cNvPicPr>
          <p:nvPr/>
        </p:nvPicPr>
        <p:blipFill>
          <a:blip r:embed="rId2"/>
          <a:stretch>
            <a:fillRect/>
          </a:stretch>
        </p:blipFill>
        <p:spPr>
          <a:xfrm>
            <a:off x="8857575" y="3199266"/>
            <a:ext cx="2466975" cy="1847850"/>
          </a:xfrm>
          <a:prstGeom prst="rect">
            <a:avLst/>
          </a:prstGeom>
          <a:ln>
            <a:noFill/>
          </a:ln>
          <a:effectLst>
            <a:outerShdw blurRad="292100" dist="139700" dir="2700000" algn="tl" rotWithShape="0">
              <a:srgbClr val="333333">
                <a:alpha val="65000"/>
              </a:srgbClr>
            </a:outerShdw>
          </a:effectLst>
        </p:spPr>
      </p:pic>
      <p:pic>
        <p:nvPicPr>
          <p:cNvPr id="5" name="Picture 4"/>
          <p:cNvPicPr>
            <a:picLocks noChangeAspect="1"/>
          </p:cNvPicPr>
          <p:nvPr/>
        </p:nvPicPr>
        <p:blipFill>
          <a:blip r:embed="rId3"/>
          <a:stretch>
            <a:fillRect/>
          </a:stretch>
        </p:blipFill>
        <p:spPr>
          <a:xfrm>
            <a:off x="3777349" y="3199266"/>
            <a:ext cx="4751614" cy="1847850"/>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stretch>
            <a:fillRect/>
          </a:stretch>
        </p:blipFill>
        <p:spPr>
          <a:xfrm>
            <a:off x="838205" y="3199266"/>
            <a:ext cx="2774837" cy="18437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00773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B600F-72BA-A292-71A9-34691AD972EB}"/>
              </a:ext>
            </a:extLst>
          </p:cNvPr>
          <p:cNvSpPr>
            <a:spLocks noGrp="1"/>
          </p:cNvSpPr>
          <p:nvPr>
            <p:ph type="title"/>
          </p:nvPr>
        </p:nvSpPr>
        <p:spPr>
          <a:xfrm>
            <a:off x="2142816" y="319787"/>
            <a:ext cx="5372963" cy="722500"/>
          </a:xfrm>
        </p:spPr>
        <p:txBody>
          <a:bodyPr/>
          <a:lstStyle/>
          <a:p>
            <a:r>
              <a:rPr lang="en-AU" sz="2800" dirty="0"/>
              <a:t>Pistol shooting and the Dangers of LEAD </a:t>
            </a:r>
            <a:r>
              <a:rPr lang="en-AU" sz="2800" i="0" dirty="0">
                <a:solidFill>
                  <a:srgbClr val="333333"/>
                </a:solidFill>
                <a:effectLst/>
              </a:rPr>
              <a:t>dust exposure</a:t>
            </a:r>
            <a:endParaRPr lang="en-AU" sz="2800" dirty="0"/>
          </a:p>
        </p:txBody>
      </p:sp>
      <p:sp>
        <p:nvSpPr>
          <p:cNvPr id="3" name="Content Placeholder 2">
            <a:extLst>
              <a:ext uri="{FF2B5EF4-FFF2-40B4-BE49-F238E27FC236}">
                <a16:creationId xmlns:a16="http://schemas.microsoft.com/office/drawing/2014/main" id="{D754773A-1E25-A9D5-EF00-F7E93842F380}"/>
              </a:ext>
            </a:extLst>
          </p:cNvPr>
          <p:cNvSpPr>
            <a:spLocks noGrp="1"/>
          </p:cNvSpPr>
          <p:nvPr>
            <p:ph idx="1"/>
          </p:nvPr>
        </p:nvSpPr>
        <p:spPr/>
        <p:txBody>
          <a:bodyPr>
            <a:noAutofit/>
          </a:bodyPr>
          <a:lstStyle/>
          <a:p>
            <a:r>
              <a:rPr lang="en-US" sz="2000" b="0" i="0" dirty="0">
                <a:solidFill>
                  <a:srgbClr val="202124"/>
                </a:solidFill>
                <a:effectLst/>
              </a:rPr>
              <a:t>People that use firearms, handle ammunition or visit shooting ranges are at increased risk of lead exposure. Lead can enter the body through ingesting or inhaling lead particles. Once in the body, lead circulates in the blood.</a:t>
            </a:r>
          </a:p>
          <a:p>
            <a:r>
              <a:rPr lang="en-US" sz="2000" b="0" i="0" dirty="0">
                <a:solidFill>
                  <a:srgbClr val="333333"/>
                </a:solidFill>
                <a:effectLst/>
              </a:rPr>
              <a:t>When a gun fires, the primer ignites, the gunpowder lights, and some of the lead on the bullet boils. When the casing snaps out of the ejection port, lead particles trail behind it. As the bullet hurtles down the barrel of the gun, a shower of lead particles follows.</a:t>
            </a:r>
          </a:p>
          <a:p>
            <a:r>
              <a:rPr lang="en-US" sz="2000" dirty="0"/>
              <a:t>If a gun range isn't ventilated well, lead dust collects on shooters' clothing and hands and lingers in the air, where it can be inhaled. The more people shoot, the greater the risk of being exposed to dangerous amounts of lead.</a:t>
            </a:r>
          </a:p>
          <a:p>
            <a:r>
              <a:rPr lang="en-US" sz="2000" dirty="0"/>
              <a:t>In Australia, the National Health and Medical Research Council (NHMRC) recommends that if a person has a blood lead level greater than 5 µg/dL (micrograms per </a:t>
            </a:r>
            <a:r>
              <a:rPr lang="en-US" sz="2000" dirty="0" err="1"/>
              <a:t>decilitre</a:t>
            </a:r>
            <a:r>
              <a:rPr lang="en-US" sz="2000" dirty="0"/>
              <a:t>), the source of exposure should be investigated and reduced.</a:t>
            </a:r>
          </a:p>
          <a:p>
            <a:r>
              <a:rPr lang="en-US" sz="2000" dirty="0"/>
              <a:t>Lead exposure has adverse effects on cardiovascular health, brain function and kidney function and have been connected to blood lead levels as low as 5. </a:t>
            </a:r>
          </a:p>
          <a:p>
            <a:r>
              <a:rPr lang="en-US" sz="2000" dirty="0"/>
              <a:t>There's no amount of lead in your blood that's safe.</a:t>
            </a:r>
            <a:endParaRPr lang="en-AU" sz="2000" dirty="0"/>
          </a:p>
        </p:txBody>
      </p:sp>
      <p:pic>
        <p:nvPicPr>
          <p:cNvPr id="5" name="Picture 4">
            <a:extLst>
              <a:ext uri="{FF2B5EF4-FFF2-40B4-BE49-F238E27FC236}">
                <a16:creationId xmlns:a16="http://schemas.microsoft.com/office/drawing/2014/main" id="{518D0725-07C7-0491-E435-CE02BE2D85EC}"/>
              </a:ext>
            </a:extLst>
          </p:cNvPr>
          <p:cNvPicPr>
            <a:picLocks noChangeAspect="1"/>
          </p:cNvPicPr>
          <p:nvPr/>
        </p:nvPicPr>
        <p:blipFill>
          <a:blip r:embed="rId2"/>
          <a:stretch>
            <a:fillRect/>
          </a:stretch>
        </p:blipFill>
        <p:spPr>
          <a:xfrm>
            <a:off x="8589277" y="158250"/>
            <a:ext cx="2159348" cy="1397022"/>
          </a:xfrm>
          <a:prstGeom prst="rect">
            <a:avLst/>
          </a:prstGeom>
        </p:spPr>
      </p:pic>
    </p:spTree>
    <p:extLst>
      <p:ext uri="{BB962C8B-B14F-4D97-AF65-F5344CB8AC3E}">
        <p14:creationId xmlns:p14="http://schemas.microsoft.com/office/powerpoint/2010/main" val="300890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26A67-65AA-A336-4882-3CDC6CA19592}"/>
              </a:ext>
            </a:extLst>
          </p:cNvPr>
          <p:cNvSpPr>
            <a:spLocks noGrp="1"/>
          </p:cNvSpPr>
          <p:nvPr>
            <p:ph type="title"/>
          </p:nvPr>
        </p:nvSpPr>
        <p:spPr/>
        <p:txBody>
          <a:bodyPr/>
          <a:lstStyle/>
          <a:p>
            <a:r>
              <a:rPr lang="en-AU" sz="3600" dirty="0"/>
              <a:t>Lead exposure</a:t>
            </a:r>
          </a:p>
        </p:txBody>
      </p:sp>
      <p:sp>
        <p:nvSpPr>
          <p:cNvPr id="3" name="Content Placeholder 2">
            <a:extLst>
              <a:ext uri="{FF2B5EF4-FFF2-40B4-BE49-F238E27FC236}">
                <a16:creationId xmlns:a16="http://schemas.microsoft.com/office/drawing/2014/main" id="{3FA3DE62-37AC-33E6-5809-C820F5510DB6}"/>
              </a:ext>
            </a:extLst>
          </p:cNvPr>
          <p:cNvSpPr>
            <a:spLocks noGrp="1"/>
          </p:cNvSpPr>
          <p:nvPr>
            <p:ph idx="1"/>
          </p:nvPr>
        </p:nvSpPr>
        <p:spPr/>
        <p:txBody>
          <a:bodyPr>
            <a:normAutofit fontScale="92500"/>
          </a:bodyPr>
          <a:lstStyle/>
          <a:p>
            <a:r>
              <a:rPr lang="en-US" dirty="0"/>
              <a:t>Lead poisoning treatment involves both limiting your exposure to lead and reducing the amount in your blood. Without treatment, exposure to lead can lead to severe and sometimes irreversible medical problems.</a:t>
            </a:r>
          </a:p>
          <a:p>
            <a:r>
              <a:rPr lang="en-US" dirty="0"/>
              <a:t>Once lead gets into the body, it gets deposited in bones, making it extremely difficult to remove. If lead levels in the blood are high, steps may be taken to prevent further exposure. If the levels are high enough to pose serious harm, a process known as chelation therapy can help clear the metal from the body</a:t>
            </a:r>
          </a:p>
          <a:p>
            <a:r>
              <a:rPr lang="en-US" dirty="0"/>
              <a:t>Chelation therapy is a treatment that uses drugs that remove toxic metals from the body. The drugs work by binding (chelating) to metals in the blood and removing them from the body in urine or stool.</a:t>
            </a:r>
          </a:p>
          <a:p>
            <a:endParaRPr lang="en-AU" dirty="0"/>
          </a:p>
        </p:txBody>
      </p:sp>
    </p:spTree>
    <p:extLst>
      <p:ext uri="{BB962C8B-B14F-4D97-AF65-F5344CB8AC3E}">
        <p14:creationId xmlns:p14="http://schemas.microsoft.com/office/powerpoint/2010/main" val="3829703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AE51C-C535-81E6-D878-94A4784DBFC9}"/>
              </a:ext>
            </a:extLst>
          </p:cNvPr>
          <p:cNvSpPr>
            <a:spLocks noGrp="1"/>
          </p:cNvSpPr>
          <p:nvPr>
            <p:ph type="title"/>
          </p:nvPr>
        </p:nvSpPr>
        <p:spPr/>
        <p:txBody>
          <a:bodyPr/>
          <a:lstStyle/>
          <a:p>
            <a:r>
              <a:rPr lang="en-AU" sz="3600" dirty="0"/>
              <a:t>Lead Safety</a:t>
            </a:r>
          </a:p>
        </p:txBody>
      </p:sp>
      <p:sp>
        <p:nvSpPr>
          <p:cNvPr id="3" name="Content Placeholder 2">
            <a:extLst>
              <a:ext uri="{FF2B5EF4-FFF2-40B4-BE49-F238E27FC236}">
                <a16:creationId xmlns:a16="http://schemas.microsoft.com/office/drawing/2014/main" id="{AAF5D861-3FBE-680E-66FB-66684CF87125}"/>
              </a:ext>
            </a:extLst>
          </p:cNvPr>
          <p:cNvSpPr>
            <a:spLocks noGrp="1"/>
          </p:cNvSpPr>
          <p:nvPr>
            <p:ph idx="1"/>
          </p:nvPr>
        </p:nvSpPr>
        <p:spPr>
          <a:xfrm>
            <a:off x="348554" y="1560153"/>
            <a:ext cx="11267276" cy="4351338"/>
          </a:xfrm>
        </p:spPr>
        <p:txBody>
          <a:bodyPr>
            <a:noAutofit/>
          </a:bodyPr>
          <a:lstStyle/>
          <a:p>
            <a:r>
              <a:rPr lang="en-AU" sz="2000" dirty="0"/>
              <a:t>The GCPC is an outdoor range and is well ventilated, however when you attend this range (or any other) to shoot you are exposed to lead dust. </a:t>
            </a:r>
          </a:p>
          <a:p>
            <a:r>
              <a:rPr lang="en-AU" sz="2000" dirty="0"/>
              <a:t>Copper wash/coated projectiles further reduce the potential of Lead dust exposure –  a large number of our shooters use these, so please consider them for your use.</a:t>
            </a:r>
          </a:p>
          <a:p>
            <a:r>
              <a:rPr lang="en-AU" sz="2000" dirty="0"/>
              <a:t>Use fans to assist in creating positive air flow to eliminate Lead dust inhalation.</a:t>
            </a:r>
          </a:p>
          <a:p>
            <a:r>
              <a:rPr lang="en-AU" sz="2000" dirty="0"/>
              <a:t> To eliminate or reduce the exposure risks to yourself and others, even at home follow these rules:</a:t>
            </a:r>
          </a:p>
          <a:p>
            <a:pPr marL="0" indent="0">
              <a:buNone/>
            </a:pPr>
            <a:r>
              <a:rPr lang="en-AU" sz="2000" b="1" dirty="0"/>
              <a:t> At the Range:</a:t>
            </a:r>
          </a:p>
          <a:p>
            <a:r>
              <a:rPr lang="en-AU" sz="2000" dirty="0"/>
              <a:t>Wash your hands and forearms (and face) after shooting at the sink area on the range before entering the club house, and most importantly before eating or drinking or smoking</a:t>
            </a:r>
          </a:p>
          <a:p>
            <a:r>
              <a:rPr lang="en-AU" sz="2000" dirty="0"/>
              <a:t>Ensure others do the same</a:t>
            </a:r>
          </a:p>
          <a:p>
            <a:r>
              <a:rPr lang="en-AU" sz="2000" dirty="0"/>
              <a:t>Don’t disturb the lead or soil at the butts at the range ends – stay clear </a:t>
            </a:r>
          </a:p>
          <a:p>
            <a:r>
              <a:rPr lang="en-AU" sz="2000" dirty="0"/>
              <a:t>If performing tasks at the butts, and there is wind disturbing the dust – DO NOT START the task.</a:t>
            </a:r>
          </a:p>
          <a:p>
            <a:r>
              <a:rPr lang="en-AU" sz="2000" dirty="0"/>
              <a:t>If you must work in the location wear a P2 mask and suitable PPE</a:t>
            </a:r>
          </a:p>
          <a:p>
            <a:endParaRPr lang="en-AU" sz="2000" dirty="0"/>
          </a:p>
        </p:txBody>
      </p:sp>
    </p:spTree>
    <p:extLst>
      <p:ext uri="{BB962C8B-B14F-4D97-AF65-F5344CB8AC3E}">
        <p14:creationId xmlns:p14="http://schemas.microsoft.com/office/powerpoint/2010/main" val="2007493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59745A-F8EB-0026-A6EF-7C278E7D9AFD}"/>
              </a:ext>
            </a:extLst>
          </p:cNvPr>
          <p:cNvSpPr>
            <a:spLocks noGrp="1"/>
          </p:cNvSpPr>
          <p:nvPr>
            <p:ph idx="1"/>
          </p:nvPr>
        </p:nvSpPr>
        <p:spPr>
          <a:xfrm>
            <a:off x="372150" y="1601449"/>
            <a:ext cx="10931013" cy="4351338"/>
          </a:xfrm>
        </p:spPr>
        <p:txBody>
          <a:bodyPr>
            <a:normAutofit lnSpcReduction="10000"/>
          </a:bodyPr>
          <a:lstStyle/>
          <a:p>
            <a:pPr marL="0" indent="0">
              <a:buNone/>
            </a:pPr>
            <a:r>
              <a:rPr lang="en-AU" sz="2400" b="1" dirty="0"/>
              <a:t>Lead Safety at Home:</a:t>
            </a:r>
          </a:p>
          <a:p>
            <a:r>
              <a:rPr lang="en-AU" sz="2400" dirty="0"/>
              <a:t>When returning from the range it is important that you remember that the clothes and footwear you have worn has been exposed to lead dust.</a:t>
            </a:r>
          </a:p>
          <a:p>
            <a:r>
              <a:rPr lang="en-AU" sz="2400" dirty="0"/>
              <a:t>Remove your footwear before entering the home, and wash them down and store separately </a:t>
            </a:r>
          </a:p>
          <a:p>
            <a:r>
              <a:rPr lang="en-AU" sz="2400" dirty="0"/>
              <a:t>Wash your clothes separately to the family washing</a:t>
            </a:r>
          </a:p>
          <a:p>
            <a:r>
              <a:rPr lang="en-AU" sz="2400" dirty="0"/>
              <a:t>Shower and wash your hair properly</a:t>
            </a:r>
          </a:p>
          <a:p>
            <a:r>
              <a:rPr lang="en-AU" sz="2400" dirty="0"/>
              <a:t>Speak to your family about lead dust so they understand</a:t>
            </a:r>
          </a:p>
          <a:p>
            <a:r>
              <a:rPr lang="en-AU" sz="2400" dirty="0"/>
              <a:t>When cleaning your firearms the same safety practices should be maintained – discard the cloths used,  do the task in well ventilated air spaces, and wash up afterwards</a:t>
            </a:r>
          </a:p>
        </p:txBody>
      </p:sp>
      <p:sp>
        <p:nvSpPr>
          <p:cNvPr id="4" name="Title 1">
            <a:extLst>
              <a:ext uri="{FF2B5EF4-FFF2-40B4-BE49-F238E27FC236}">
                <a16:creationId xmlns:a16="http://schemas.microsoft.com/office/drawing/2014/main" id="{F042CDBA-C106-D2E5-D79F-8CD29A1997F2}"/>
              </a:ext>
            </a:extLst>
          </p:cNvPr>
          <p:cNvSpPr txBox="1">
            <a:spLocks/>
          </p:cNvSpPr>
          <p:nvPr/>
        </p:nvSpPr>
        <p:spPr>
          <a:xfrm>
            <a:off x="2442884" y="583032"/>
            <a:ext cx="3658496" cy="722500"/>
          </a:xfrm>
          <a:prstGeom prst="rect">
            <a:avLst/>
          </a:prstGeom>
        </p:spPr>
        <p:txBody>
          <a:bodyPr/>
          <a:lstStyle>
            <a:lvl1pPr algn="ctr" defTabSz="914400" rtl="0" eaLnBrk="1" latinLnBrk="0" hangingPunct="1">
              <a:lnSpc>
                <a:spcPct val="90000"/>
              </a:lnSpc>
              <a:spcBef>
                <a:spcPct val="0"/>
              </a:spcBef>
              <a:buNone/>
              <a:defRPr sz="2000" b="1" kern="1200">
                <a:solidFill>
                  <a:schemeClr val="tx1"/>
                </a:solidFill>
                <a:latin typeface="+mn-lt"/>
                <a:ea typeface="+mj-ea"/>
                <a:cs typeface="+mj-cs"/>
              </a:defRPr>
            </a:lvl1pPr>
          </a:lstStyle>
          <a:p>
            <a:r>
              <a:rPr lang="en-AU" sz="3600"/>
              <a:t>Lead Safety</a:t>
            </a:r>
            <a:endParaRPr lang="en-AU" sz="3600" dirty="0"/>
          </a:p>
        </p:txBody>
      </p:sp>
    </p:spTree>
    <p:extLst>
      <p:ext uri="{BB962C8B-B14F-4D97-AF65-F5344CB8AC3E}">
        <p14:creationId xmlns:p14="http://schemas.microsoft.com/office/powerpoint/2010/main" val="2525734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4FD3B-7CCD-75D1-CFC3-61A173AAF44F}"/>
              </a:ext>
            </a:extLst>
          </p:cNvPr>
          <p:cNvSpPr>
            <a:spLocks noGrp="1"/>
          </p:cNvSpPr>
          <p:nvPr>
            <p:ph type="title"/>
          </p:nvPr>
        </p:nvSpPr>
        <p:spPr/>
        <p:txBody>
          <a:bodyPr/>
          <a:lstStyle/>
          <a:p>
            <a:r>
              <a:rPr lang="en-AU" sz="3200" dirty="0"/>
              <a:t>Lead strategies</a:t>
            </a:r>
          </a:p>
        </p:txBody>
      </p:sp>
      <p:sp>
        <p:nvSpPr>
          <p:cNvPr id="3" name="Content Placeholder 2">
            <a:extLst>
              <a:ext uri="{FF2B5EF4-FFF2-40B4-BE49-F238E27FC236}">
                <a16:creationId xmlns:a16="http://schemas.microsoft.com/office/drawing/2014/main" id="{D5E9527C-802C-B9EA-A2A6-526CCB34421E}"/>
              </a:ext>
            </a:extLst>
          </p:cNvPr>
          <p:cNvSpPr>
            <a:spLocks noGrp="1"/>
          </p:cNvSpPr>
          <p:nvPr>
            <p:ph idx="1"/>
          </p:nvPr>
        </p:nvSpPr>
        <p:spPr>
          <a:xfrm>
            <a:off x="413446" y="1577852"/>
            <a:ext cx="11438358" cy="4333302"/>
          </a:xfrm>
        </p:spPr>
        <p:txBody>
          <a:bodyPr>
            <a:noAutofit/>
          </a:bodyPr>
          <a:lstStyle/>
          <a:p>
            <a:pPr marL="0" indent="0">
              <a:lnSpc>
                <a:spcPct val="100000"/>
              </a:lnSpc>
              <a:spcBef>
                <a:spcPts val="400"/>
              </a:spcBef>
              <a:buNone/>
            </a:pPr>
            <a:r>
              <a:rPr lang="en-AU" sz="1400" b="1" i="0" dirty="0">
                <a:solidFill>
                  <a:srgbClr val="212121"/>
                </a:solidFill>
                <a:effectLst/>
                <a:latin typeface="FS Albert Extra Bold"/>
              </a:rPr>
              <a:t>Dietary Strategies</a:t>
            </a:r>
          </a:p>
          <a:p>
            <a:pPr>
              <a:lnSpc>
                <a:spcPct val="100000"/>
              </a:lnSpc>
              <a:spcBef>
                <a:spcPts val="400"/>
              </a:spcBef>
            </a:pPr>
            <a:r>
              <a:rPr lang="en-US" sz="1600" dirty="0"/>
              <a:t>Certain nutrients like iron have been shown to help protect the body against lead by binding with the metal and preventing its absorption.</a:t>
            </a:r>
          </a:p>
          <a:p>
            <a:pPr>
              <a:lnSpc>
                <a:spcPct val="100000"/>
              </a:lnSpc>
              <a:spcBef>
                <a:spcPts val="400"/>
              </a:spcBef>
            </a:pPr>
            <a:r>
              <a:rPr lang="en-US" sz="1600" dirty="0"/>
              <a:t>By contrast, iron deficiency can make it easier for the body to absorb lead</a:t>
            </a:r>
          </a:p>
          <a:p>
            <a:pPr>
              <a:lnSpc>
                <a:spcPct val="100000"/>
              </a:lnSpc>
              <a:spcBef>
                <a:spcPts val="400"/>
              </a:spcBef>
            </a:pPr>
            <a:r>
              <a:rPr lang="en-US" sz="1600" dirty="0"/>
              <a:t>Eating foods that are rich in iron help lower the accumulation of lead in the body, this is especially true in younger children who tend to absorb lead more quickly than older kids and adults</a:t>
            </a:r>
          </a:p>
          <a:p>
            <a:pPr marL="0" indent="0">
              <a:lnSpc>
                <a:spcPct val="100000"/>
              </a:lnSpc>
              <a:spcBef>
                <a:spcPts val="400"/>
              </a:spcBef>
              <a:buNone/>
            </a:pPr>
            <a:r>
              <a:rPr lang="en-US" sz="1400" b="1" dirty="0"/>
              <a:t>Foods rich in iron include:</a:t>
            </a:r>
          </a:p>
          <a:p>
            <a:pPr>
              <a:lnSpc>
                <a:spcPct val="100000"/>
              </a:lnSpc>
              <a:spcBef>
                <a:spcPts val="400"/>
              </a:spcBef>
            </a:pPr>
            <a:r>
              <a:rPr lang="en-US" sz="1600" dirty="0"/>
              <a:t>Lean meat, Seafood, Nuts, Beans, Vegetables, Fortified bread, Fortified cereals. </a:t>
            </a:r>
            <a:r>
              <a:rPr lang="en-US" sz="1600" i="1" dirty="0"/>
              <a:t>Fortified foods contain added vitamins and minerals that aren't naturally present in them. Fortification is meant to improve people's levels of particular nutrients and is common for foods that adults and children typically eat, such as grains, milk, and juice.</a:t>
            </a:r>
          </a:p>
          <a:p>
            <a:pPr>
              <a:lnSpc>
                <a:spcPct val="100000"/>
              </a:lnSpc>
              <a:spcBef>
                <a:spcPts val="400"/>
              </a:spcBef>
            </a:pPr>
            <a:r>
              <a:rPr lang="en-US" sz="1600" dirty="0"/>
              <a:t>Vitamin C can also play a role by helping the body absorb more iron. Calcium found in dairy products and dark green vegetables can make it harder for lead to accumulate in bones.</a:t>
            </a:r>
          </a:p>
          <a:p>
            <a:pPr>
              <a:lnSpc>
                <a:spcPct val="100000"/>
              </a:lnSpc>
              <a:spcBef>
                <a:spcPts val="400"/>
              </a:spcBef>
            </a:pPr>
            <a:r>
              <a:rPr lang="en-US" sz="1600" dirty="0"/>
              <a:t> Vitamin or mineral supplements thought to reduce lead absorption or accumulation include: Vitamin C, Calcium, Iron, Zinc, Phosphorus.</a:t>
            </a:r>
          </a:p>
          <a:p>
            <a:pPr>
              <a:lnSpc>
                <a:spcPct val="100000"/>
              </a:lnSpc>
              <a:spcBef>
                <a:spcPts val="400"/>
              </a:spcBef>
            </a:pPr>
            <a:r>
              <a:rPr lang="en-US" sz="1600" dirty="0"/>
              <a:t>The supplements thought to increase the excretion of lead from the body include: Vitamin C, Iron, Vitamin B1, Vitamin E</a:t>
            </a:r>
          </a:p>
          <a:p>
            <a:pPr>
              <a:lnSpc>
                <a:spcPct val="120000"/>
              </a:lnSpc>
              <a:spcBef>
                <a:spcPts val="400"/>
              </a:spcBef>
            </a:pPr>
            <a:endParaRPr lang="en-AU" sz="1400" dirty="0"/>
          </a:p>
          <a:p>
            <a:pPr>
              <a:lnSpc>
                <a:spcPct val="120000"/>
              </a:lnSpc>
              <a:spcBef>
                <a:spcPts val="400"/>
              </a:spcBef>
            </a:pPr>
            <a:endParaRPr lang="en-US" sz="1400" dirty="0"/>
          </a:p>
          <a:p>
            <a:pPr>
              <a:lnSpc>
                <a:spcPct val="120000"/>
              </a:lnSpc>
              <a:spcBef>
                <a:spcPts val="400"/>
              </a:spcBef>
            </a:pPr>
            <a:endParaRPr lang="en-US" sz="1400" dirty="0"/>
          </a:p>
        </p:txBody>
      </p:sp>
    </p:spTree>
    <p:extLst>
      <p:ext uri="{BB962C8B-B14F-4D97-AF65-F5344CB8AC3E}">
        <p14:creationId xmlns:p14="http://schemas.microsoft.com/office/powerpoint/2010/main" val="248320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9F74-D784-FF9B-4858-33D2EE8FA23B}"/>
              </a:ext>
            </a:extLst>
          </p:cNvPr>
          <p:cNvSpPr>
            <a:spLocks noGrp="1"/>
          </p:cNvSpPr>
          <p:nvPr>
            <p:ph type="title"/>
          </p:nvPr>
        </p:nvSpPr>
        <p:spPr/>
        <p:txBody>
          <a:bodyPr/>
          <a:lstStyle/>
          <a:p>
            <a:r>
              <a:rPr lang="en-AU" sz="3600" dirty="0"/>
              <a:t>Conclusion</a:t>
            </a:r>
          </a:p>
        </p:txBody>
      </p:sp>
      <p:sp>
        <p:nvSpPr>
          <p:cNvPr id="3" name="Content Placeholder 2">
            <a:extLst>
              <a:ext uri="{FF2B5EF4-FFF2-40B4-BE49-F238E27FC236}">
                <a16:creationId xmlns:a16="http://schemas.microsoft.com/office/drawing/2014/main" id="{EB941DD3-ECF7-7CD7-FE5F-BA8038982AAF}"/>
              </a:ext>
            </a:extLst>
          </p:cNvPr>
          <p:cNvSpPr>
            <a:spLocks noGrp="1"/>
          </p:cNvSpPr>
          <p:nvPr>
            <p:ph idx="1"/>
          </p:nvPr>
        </p:nvSpPr>
        <p:spPr>
          <a:xfrm>
            <a:off x="319056" y="1689940"/>
            <a:ext cx="11107993" cy="4351338"/>
          </a:xfrm>
        </p:spPr>
        <p:txBody>
          <a:bodyPr>
            <a:normAutofit/>
          </a:bodyPr>
          <a:lstStyle/>
          <a:p>
            <a:r>
              <a:rPr lang="en-AU" sz="2400" dirty="0"/>
              <a:t>Pistol shooting is a safe and enjoyable family sport, but as like </a:t>
            </a:r>
            <a:r>
              <a:rPr lang="en-AU" sz="2400" dirty="0" err="1"/>
              <a:t>mnany</a:t>
            </a:r>
            <a:r>
              <a:rPr lang="en-AU" sz="2400" dirty="0"/>
              <a:t> activities comes with certain risks.</a:t>
            </a:r>
          </a:p>
          <a:p>
            <a:r>
              <a:rPr lang="en-AU" sz="2400" dirty="0"/>
              <a:t>Remember to Avoid the areas where lead exists (the Butts) and remain clear</a:t>
            </a:r>
          </a:p>
          <a:p>
            <a:r>
              <a:rPr lang="en-AU" sz="2400" dirty="0"/>
              <a:t>Wash your hands and forearms and face with soap and water after shooting and PARTICULARLY before eating and drinking</a:t>
            </a:r>
          </a:p>
          <a:p>
            <a:r>
              <a:rPr lang="en-AU" sz="2400" dirty="0"/>
              <a:t>Don’t enter your home in your shooting </a:t>
            </a:r>
            <a:r>
              <a:rPr lang="en-AU" sz="2400" dirty="0" err="1"/>
              <a:t>footware</a:t>
            </a:r>
            <a:endParaRPr lang="en-AU" sz="2400" dirty="0"/>
          </a:p>
          <a:p>
            <a:r>
              <a:rPr lang="en-AU" sz="2400" dirty="0"/>
              <a:t>Wash your clothes separately</a:t>
            </a:r>
          </a:p>
          <a:p>
            <a:r>
              <a:rPr lang="en-AU" sz="2400" dirty="0"/>
              <a:t>Shower and wash your hair as soon as possible after arriving home</a:t>
            </a:r>
          </a:p>
          <a:p>
            <a:r>
              <a:rPr lang="en-AU" sz="2400" dirty="0"/>
              <a:t>Talk to the family about Lead safety</a:t>
            </a:r>
          </a:p>
        </p:txBody>
      </p:sp>
    </p:spTree>
    <p:extLst>
      <p:ext uri="{BB962C8B-B14F-4D97-AF65-F5344CB8AC3E}">
        <p14:creationId xmlns:p14="http://schemas.microsoft.com/office/powerpoint/2010/main" val="1936799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1004</Words>
  <Application>Microsoft Office PowerPoint</Application>
  <PresentationFormat>Widescreen</PresentationFormat>
  <Paragraphs>52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FS Albert Extra Bold</vt:lpstr>
      <vt:lpstr>Office Theme</vt:lpstr>
      <vt:lpstr>Gold Coast Pistol Club</vt:lpstr>
      <vt:lpstr>Pistol shooting and the Dangers of LEAD dust exposure</vt:lpstr>
      <vt:lpstr>Lead exposure</vt:lpstr>
      <vt:lpstr>Lead Safety</vt:lpstr>
      <vt:lpstr>PowerPoint Presentation</vt:lpstr>
      <vt:lpstr>Lead strategies</vt:lpstr>
      <vt:lpstr>Conclusion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Johnson</dc:creator>
  <cp:lastModifiedBy>Alan Johnson</cp:lastModifiedBy>
  <cp:revision>106</cp:revision>
  <dcterms:created xsi:type="dcterms:W3CDTF">2017-08-09T21:56:24Z</dcterms:created>
  <dcterms:modified xsi:type="dcterms:W3CDTF">2023-04-10T02:10:18Z</dcterms:modified>
</cp:coreProperties>
</file>